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3" r:id="rId3"/>
    <p:sldId id="283" r:id="rId4"/>
    <p:sldId id="284" r:id="rId5"/>
    <p:sldId id="275" r:id="rId6"/>
    <p:sldId id="271" r:id="rId7"/>
    <p:sldId id="304" r:id="rId8"/>
    <p:sldId id="291" r:id="rId9"/>
    <p:sldId id="302" r:id="rId10"/>
    <p:sldId id="305" r:id="rId11"/>
    <p:sldId id="306" r:id="rId12"/>
    <p:sldId id="290" r:id="rId13"/>
    <p:sldId id="294" r:id="rId14"/>
    <p:sldId id="307" r:id="rId15"/>
    <p:sldId id="308" r:id="rId16"/>
    <p:sldId id="309" r:id="rId17"/>
    <p:sldId id="295" r:id="rId18"/>
    <p:sldId id="279" r:id="rId19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02" autoAdjust="0"/>
  </p:normalViewPr>
  <p:slideViewPr>
    <p:cSldViewPr snapToGrid="0" snapToObjects="1">
      <p:cViewPr>
        <p:scale>
          <a:sx n="60" d="100"/>
          <a:sy n="60" d="100"/>
        </p:scale>
        <p:origin x="-21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4E7CB4-057D-431C-854C-819FE902E7D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1B4BEB-9BD1-43EA-A70F-D932ECA7C12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31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1EAAA5-80BC-435E-84D5-8D4F2CC4300C}" type="datetimeFigureOut">
              <a:rPr lang="pt-PT"/>
              <a:pPr>
                <a:defRPr/>
              </a:pPr>
              <a:t>07-10-2013</a:t>
            </a:fld>
            <a:endParaRPr lang="pt-P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40692-E124-4B05-99E1-64D9F21ECB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2257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PT" smtClean="0"/>
              <a:t>Vídeo Mr. Bean + bee gees na escola + bebé a reanimar erc bilbau</a:t>
            </a:r>
          </a:p>
          <a:p>
            <a:r>
              <a:rPr lang="pt-PT" smtClean="0"/>
              <a:t>Título: Gestos que podem salvar vidas!</a:t>
            </a:r>
          </a:p>
          <a:p>
            <a:r>
              <a:rPr lang="pt-PT" smtClean="0"/>
              <a:t>Realçar cadeia de sobrevivência. Compressões e desfibrilhação enquanto modelo…</a:t>
            </a:r>
          </a:p>
          <a:p>
            <a:r>
              <a:rPr lang="pt-PT" smtClean="0"/>
              <a:t>Realce: Identificar + Ligar 112 + iniciar manobras de reanimação</a:t>
            </a:r>
          </a:p>
        </p:txBody>
      </p:sp>
      <p:sp>
        <p:nvSpPr>
          <p:cNvPr id="1638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B10AF0-14D2-4F2C-9302-AC15F5CA8F9D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277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FAF79-9013-4B24-9B6C-EF7D8649710F}" type="slidenum">
              <a:rPr lang="pt-PT" smtClean="0"/>
              <a:pPr/>
              <a:t>10</a:t>
            </a:fld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4819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02EBA0-FAF0-4A3F-A358-5D8022366BE9}" type="slidenum">
              <a:rPr lang="pt-PT" smtClean="0"/>
              <a:pPr/>
              <a:t>11</a:t>
            </a:fld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891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84E7E8-4A89-4B38-BDFB-2CA4E916E874}" type="slidenum">
              <a:rPr lang="pt-PT" smtClean="0"/>
              <a:pPr/>
              <a:t>12</a:t>
            </a:fld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096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B0A066-EA74-4532-9433-779702B72B33}" type="slidenum">
              <a:rPr lang="pt-PT" smtClean="0"/>
              <a:pPr/>
              <a:t>13</a:t>
            </a:fld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891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4FBFE-CF7A-469F-82CC-3349DE14A5D7}" type="slidenum">
              <a:rPr lang="pt-PT" smtClean="0"/>
              <a:pPr/>
              <a:t>14</a:t>
            </a:fld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096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B130DE-2BB9-48C7-9EBA-F913FC37A052}" type="slidenum">
              <a:rPr lang="pt-PT" smtClean="0"/>
              <a:pPr/>
              <a:t>15</a:t>
            </a:fld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301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70656-C7A8-47BC-9493-CAD8D5AF0D04}" type="slidenum">
              <a:rPr lang="pt-PT" smtClean="0"/>
              <a:pPr/>
              <a:t>16</a:t>
            </a:fld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915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48568-6254-4773-9826-0BA396BC59AE}" type="slidenum">
              <a:rPr lang="pt-PT" smtClean="0"/>
              <a:pPr/>
              <a:t>17</a:t>
            </a:fld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253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6CC604-BD47-4DFF-8F98-6BDDFF623BEB}" type="slidenum">
              <a:rPr lang="pt-PT" smtClean="0"/>
              <a:pPr/>
              <a:t>2</a:t>
            </a:fld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048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AA1EF1-DDBA-44BA-9D98-35A6EF3E59AA}" type="slidenum">
              <a:rPr lang="pt-PT" smtClean="0"/>
              <a:pPr/>
              <a:t>3</a:t>
            </a:fld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253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5CA8BE-7D68-4526-9D1A-4FD3A12DF5F8}" type="slidenum">
              <a:rPr lang="pt-PT" smtClean="0"/>
              <a:pPr/>
              <a:t>4</a:t>
            </a:fld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PT" b="1" smtClean="0"/>
              <a:t>Utilize o 112 sempre que ocorram: </a:t>
            </a:r>
            <a:r>
              <a:rPr lang="pt-PT" smtClean="0"/>
              <a:t>Acidentes de viação; Acidentes no trabalho; Acidentes no desporto; Quedas; Doenças súbitas; Agressões</a:t>
            </a:r>
          </a:p>
          <a:p>
            <a:r>
              <a:rPr lang="pt-PT" smtClean="0"/>
              <a:t>Intoxicações; Afogamentos; Alcoolismos; Partos súbitos; Incêndios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662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17273-6BDB-41CC-8024-E483505054B7}" type="slidenum">
              <a:rPr lang="pt-PT" smtClean="0"/>
              <a:pPr/>
              <a:t>6</a:t>
            </a:fld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662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8B03A-3683-4658-B9E8-4FD1D2D24E25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072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686706-ED7F-415C-BDF6-917A8118BAD9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2771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421B52-D995-4B33-A1E5-993912A61D48}" type="slidenum">
              <a:rPr lang="pt-PT" sz="1200"/>
              <a:pPr algn="r"/>
              <a:t>9</a:t>
            </a:fld>
            <a:endParaRPr lang="pt-P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03B85-29AD-4B38-A903-11FCF314F4C5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51FF-F207-4188-A1AE-E262A1877D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4C6ED-B4CF-42CE-9D7A-C638214B6FEE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008E1-9D34-4AA0-AC70-2546DD30174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57147-DD04-4EC7-A81B-CA7C6D8D2909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050EF-1DA6-4D57-8EE8-F27962DC4AD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C0CA-0DCB-43A6-BC92-35E627B3C795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7A911-7805-4122-9A79-6962D9E1FFD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19E14-3981-4540-981A-910258E91C0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CC3-DE51-4189-A0D5-CA96A39C0A4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AC04-8609-40B5-B34E-049E334652AD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66C39-33FC-4B06-A57C-B2EBFD3CAC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E5D6-8D9F-46E7-A7E0-10FC85320FFC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E97EA-2FCE-4101-B0FB-C9DF76BB8E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9FC78-3EBE-4CD8-9163-C11D7E55E114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7CDA9-8498-4AFA-828A-0ED697AE418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2275E-0FD2-4F12-865A-78E5CF5C185E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3E87-CFBC-43DB-94A8-E4F4EFE86A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DCE32-8DA7-49FD-8202-DA6466A6C9F5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0DC2-2427-46C1-B038-FD87391142B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1DA88-1477-45C3-93A8-F8B20F9A748C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1DF2-1DE4-48B2-BBFB-E166396CB3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403210-3734-40BA-BD69-DBB6CEC7746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DA83BB-9767-4DF3-AB03-54F699F8C0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Contemporneos%20%20%20INEM%20Disco%20%20%20Pt1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Contemporneos%20%20%20INEM%20Disco%20%20%20Pt1.wmv" TargetMode="Externa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CPR%20escola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CPR%20escola.wmv" TargetMode="Externa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I&amp;E:01-CONTRATS:F:FFC-Arr&#234;t%20cardiaque%202008:FFC-ACR-PRODUCTION:FFC-ACR-Site%20internet:EnvoiVisuels%20site%201vie3gestes0901:2-1vie3gestes:3-D&#233;fibrillerVF-BD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La%20desfibrilacin%20improvisada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La%20desfibrilacin%20improvisada.wmv" TargetMode="Externa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Infant%20Swimming%20Resource%20Self%20Rescue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Infant%20Swimming%20Resource%20Self%20Rescue.wmv" TargetMode="External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Teddy%60s%20Alive%20%20%20Defibrillator%20Awareness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Teddy%60s%20Alive%20%20%20Defibrillator%20Awareness.wmv" TargetMode="External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Beb&#233;%20RCP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Beb&#233;%20RCP.wmv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video" Target="file:///C:\Users\Ryszard\Desktop\Material%20disponibilizado%20por%20SRPC%20RAM\Subtema%201.1%20-%20Gestos%20que%20salvam%20vidas\Forma&#231;&#227;o%201%20outubro%20-%20Gestos%20que%20Salvam%20Vidas\PCR%20%20Desfibrilha&#231;&#227;o.wmv" TargetMode="External"/><Relationship Id="rId1" Type="http://schemas.microsoft.com/office/2007/relationships/media" Target="file:///C:\Users\Ryszard\Desktop\Material%20disponibilizado%20por%20SRPC%20RAM\Subtema%201.1%20-%20Gestos%20que%20salvam%20vidas\Forma&#231;&#227;o%201%20outubro%20-%20Gestos%20que%20Salvam%20Vidas\PCR%20%20Desfibrilha&#231;&#227;o.wmv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I&amp;E:01-CONTRATS:F:FFC-Arr&#234;t%20cardiaque%202008:FFC-ACR-PRODUCTION:FFC-ACR-Edition:Illustrations%20GQS:Illustrations%20V2:MASSER_V1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I&amp;E:01-CONTRATS:F:FFC-Arr&#234;t%20cardiaque%202008:FFC-ACR-PRODUCTION:FFC-ACR-Edition:Illustrations%20GQS:Illustrations%20V2:MASSER_V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4850" y="1854200"/>
            <a:ext cx="320357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15363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6975" y="14287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923925" y="88900"/>
            <a:ext cx="52847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952500" y="54133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069975" y="557213"/>
            <a:ext cx="525621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3" y="103188"/>
            <a:ext cx="88582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sr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206375"/>
            <a:ext cx="1776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3"/>
          <p:cNvCxnSpPr/>
          <p:nvPr/>
        </p:nvCxnSpPr>
        <p:spPr>
          <a:xfrm flipH="1" flipV="1">
            <a:off x="8391525" y="549275"/>
            <a:ext cx="752475" cy="7938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-199656" y="1418360"/>
            <a:ext cx="6525177" cy="415498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“GESTOS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QUE PODEM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SALVAR VIDAS”</a:t>
            </a:r>
          </a:p>
        </p:txBody>
      </p:sp>
      <p:sp>
        <p:nvSpPr>
          <p:cNvPr id="13" name="Rectângulo arredondado 12"/>
          <p:cNvSpPr/>
          <p:nvPr/>
        </p:nvSpPr>
        <p:spPr>
          <a:xfrm>
            <a:off x="527560" y="5895258"/>
            <a:ext cx="1108186" cy="938080"/>
          </a:xfrm>
          <a:prstGeom prst="roundRect">
            <a:avLst>
              <a:gd name="adj" fmla="val 10000"/>
            </a:avLst>
          </a:prstGeom>
          <a:blipFill rotWithShape="0">
            <a:blip r:embed="rId6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37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4963" y="5789613"/>
            <a:ext cx="1262062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ângulo arredondado 14"/>
          <p:cNvSpPr/>
          <p:nvPr/>
        </p:nvSpPr>
        <p:spPr>
          <a:xfrm>
            <a:off x="2350016" y="5895258"/>
            <a:ext cx="1193023" cy="916462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78" name="CaixaDeTexto 15"/>
          <p:cNvSpPr txBox="1">
            <a:spLocks noChangeArrowheads="1"/>
          </p:cNvSpPr>
          <p:nvPr/>
        </p:nvSpPr>
        <p:spPr bwMode="auto">
          <a:xfrm>
            <a:off x="6026150" y="6321425"/>
            <a:ext cx="2982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>
                <a:latin typeface="Lucida Handwriting"/>
              </a:rPr>
              <a:t>Eugénio Mendonça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4" name="Rectângulo 3"/>
          <p:cNvSpPr>
            <a:spLocks noChangeArrowheads="1"/>
          </p:cNvSpPr>
          <p:nvPr/>
        </p:nvSpPr>
        <p:spPr bwMode="auto">
          <a:xfrm>
            <a:off x="268288" y="1624013"/>
            <a:ext cx="86074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/>
              <a:t>Médicos norte-americanos descobriram que a música </a:t>
            </a:r>
            <a:r>
              <a:rPr lang="pt-PT" b="1"/>
              <a:t>"Stayin Alive</a:t>
            </a:r>
            <a:r>
              <a:rPr lang="pt-PT"/>
              <a:t>", sucesso da banda </a:t>
            </a:r>
            <a:r>
              <a:rPr lang="pt-PT" b="1"/>
              <a:t>Bee Gees</a:t>
            </a:r>
            <a:r>
              <a:rPr lang="pt-PT"/>
              <a:t> em 1977, possui o ritmo ideal para a realização de uma massagem cardíaca em vítima de paragem cardiorespiratória (100/min sem exceder 120/min). </a:t>
            </a:r>
            <a:r>
              <a:rPr lang="pt-PT" b="1"/>
              <a:t>"Stayin Alive" tem quase 103 batidas por minuto.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109538" y="1123950"/>
            <a:ext cx="14827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Difícil? </a:t>
            </a:r>
          </a:p>
        </p:txBody>
      </p:sp>
      <p:sp>
        <p:nvSpPr>
          <p:cNvPr id="7" name="Rectângulo 6"/>
          <p:cNvSpPr>
            <a:spLocks noChangeArrowheads="1"/>
          </p:cNvSpPr>
          <p:nvPr/>
        </p:nvSpPr>
        <p:spPr bwMode="auto">
          <a:xfrm>
            <a:off x="1592263" y="1112838"/>
            <a:ext cx="1104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Não!!</a:t>
            </a:r>
            <a:endParaRPr lang="pt-PT" sz="2800"/>
          </a:p>
        </p:txBody>
      </p:sp>
      <p:pic>
        <p:nvPicPr>
          <p:cNvPr id="8" name="Contemporneos   INEM Disco   Pt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09975" y="3409950"/>
            <a:ext cx="5265738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CaixaDeTexto 8"/>
          <p:cNvSpPr txBox="1">
            <a:spLocks noChangeArrowheads="1"/>
          </p:cNvSpPr>
          <p:nvPr/>
        </p:nvSpPr>
        <p:spPr bwMode="auto">
          <a:xfrm>
            <a:off x="109538" y="6149975"/>
            <a:ext cx="3508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 b="1">
                <a:solidFill>
                  <a:srgbClr val="C00000"/>
                </a:solidFill>
              </a:rPr>
              <a:t>Vídeo “Contemporâneos   INEM Disco”</a:t>
            </a:r>
          </a:p>
        </p:txBody>
      </p:sp>
    </p:spTree>
    <p:extLst>
      <p:ext uri="{BB962C8B-B14F-4D97-AF65-F5344CB8AC3E}">
        <p14:creationId xmlns:p14="http://schemas.microsoft.com/office/powerpoint/2010/main" val="12442058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3794" name="CaixaDeTexto 2"/>
          <p:cNvSpPr txBox="1">
            <a:spLocks noChangeArrowheads="1"/>
          </p:cNvSpPr>
          <p:nvPr/>
        </p:nvSpPr>
        <p:spPr bwMode="auto">
          <a:xfrm>
            <a:off x="257175" y="1371600"/>
            <a:ext cx="3008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A NOSSA VISÃO</a:t>
            </a:r>
          </a:p>
        </p:txBody>
      </p:sp>
      <p:pic>
        <p:nvPicPr>
          <p:cNvPr id="4" name="CPR escola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624013" y="1895475"/>
            <a:ext cx="6494462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CaixaDeTexto 4"/>
          <p:cNvSpPr txBox="1">
            <a:spLocks noChangeArrowheads="1"/>
          </p:cNvSpPr>
          <p:nvPr/>
        </p:nvSpPr>
        <p:spPr bwMode="auto">
          <a:xfrm>
            <a:off x="109538" y="6457950"/>
            <a:ext cx="237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Vídeo “CPR escola”</a:t>
            </a:r>
          </a:p>
        </p:txBody>
      </p:sp>
    </p:spTree>
    <p:extLst>
      <p:ext uri="{BB962C8B-B14F-4D97-AF65-F5344CB8AC3E}">
        <p14:creationId xmlns:p14="http://schemas.microsoft.com/office/powerpoint/2010/main" val="10166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aixaDeTexto 1"/>
          <p:cNvSpPr txBox="1">
            <a:spLocks noChangeArrowheads="1"/>
          </p:cNvSpPr>
          <p:nvPr/>
        </p:nvSpPr>
        <p:spPr bwMode="auto">
          <a:xfrm>
            <a:off x="742950" y="2365375"/>
            <a:ext cx="3792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DESFIBRILHAR porquê?</a:t>
            </a:r>
          </a:p>
        </p:txBody>
      </p:sp>
      <p:sp>
        <p:nvSpPr>
          <p:cNvPr id="37890" name="Rectangle 3"/>
          <p:cNvSpPr txBox="1">
            <a:spLocks noChangeArrowheads="1"/>
          </p:cNvSpPr>
          <p:nvPr/>
        </p:nvSpPr>
        <p:spPr bwMode="auto">
          <a:xfrm>
            <a:off x="381000" y="2825750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4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pt-PT" sz="2200"/>
              <a:t>Paragem cardiorespiratória é causada por uma desorganização da atividade elétrica no coração</a:t>
            </a:r>
            <a:endParaRPr lang="fr-FR" sz="2200">
              <a:latin typeface="Calibri" pitchFamily="34" charset="0"/>
            </a:endParaRPr>
          </a:p>
        </p:txBody>
      </p:sp>
      <p:sp>
        <p:nvSpPr>
          <p:cNvPr id="37891" name="AutoShape 8"/>
          <p:cNvSpPr>
            <a:spLocks noChangeArrowheads="1"/>
          </p:cNvSpPr>
          <p:nvPr/>
        </p:nvSpPr>
        <p:spPr bwMode="auto">
          <a:xfrm>
            <a:off x="4344988" y="3816350"/>
            <a:ext cx="381000" cy="490538"/>
          </a:xfrm>
          <a:prstGeom prst="downArrow">
            <a:avLst>
              <a:gd name="adj1" fmla="val 50000"/>
              <a:gd name="adj2" fmla="val 32188"/>
            </a:avLst>
          </a:prstGeom>
          <a:solidFill>
            <a:srgbClr val="BE002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40000"/>
              </a:lnSpc>
            </a:pPr>
            <a:endParaRPr lang="pt-PT"/>
          </a:p>
        </p:txBody>
      </p:sp>
      <p:sp>
        <p:nvSpPr>
          <p:cNvPr id="37892" name="Rectangle 9"/>
          <p:cNvSpPr>
            <a:spLocks noChangeArrowheads="1"/>
          </p:cNvSpPr>
          <p:nvPr/>
        </p:nvSpPr>
        <p:spPr bwMode="auto">
          <a:xfrm>
            <a:off x="344488" y="4306888"/>
            <a:ext cx="838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lnSpc>
                <a:spcPct val="140000"/>
              </a:lnSpc>
              <a:spcBef>
                <a:spcPct val="20000"/>
              </a:spcBef>
              <a:buClr>
                <a:srgbClr val="BE0027"/>
              </a:buClr>
              <a:buFontTx/>
              <a:buBlip>
                <a:blip r:embed="rId3"/>
              </a:buBlip>
            </a:pPr>
            <a:r>
              <a:rPr lang="fr-FR" sz="2200"/>
              <a:t>É necessário aplicar um choque para retomar atividade elétrica normal</a:t>
            </a:r>
          </a:p>
          <a:p>
            <a:pPr marL="571500" indent="-571500">
              <a:lnSpc>
                <a:spcPct val="140000"/>
              </a:lnSpc>
              <a:spcBef>
                <a:spcPct val="20000"/>
              </a:spcBef>
              <a:buClr>
                <a:srgbClr val="BE0027"/>
              </a:buClr>
              <a:buFontTx/>
              <a:buBlip>
                <a:blip r:embed="rId3"/>
              </a:buBlip>
            </a:pPr>
            <a:r>
              <a:rPr lang="fr-FR" sz="2200"/>
              <a:t>Se houver um DAE disponível nas proximidades, ir buscá-lo o mais rapidamente possível</a:t>
            </a:r>
          </a:p>
        </p:txBody>
      </p:sp>
      <p:sp>
        <p:nvSpPr>
          <p:cNvPr id="37893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37894" name="Imagem 6" descr="Elos cadeia sobrevivencia portuguê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4713" y="1368425"/>
            <a:ext cx="42545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619875" y="1320800"/>
            <a:ext cx="1163638" cy="7604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7896" name="CaixaDeTexto 10"/>
          <p:cNvSpPr txBox="1">
            <a:spLocks noChangeArrowheads="1"/>
          </p:cNvSpPr>
          <p:nvPr/>
        </p:nvSpPr>
        <p:spPr bwMode="auto">
          <a:xfrm>
            <a:off x="92075" y="1447800"/>
            <a:ext cx="4686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3ºELO: DESFIBRILHAÇÃO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1"/>
          <p:cNvSpPr>
            <a:spLocks noChangeArrowheads="1"/>
          </p:cNvSpPr>
          <p:nvPr/>
        </p:nvSpPr>
        <p:spPr bwMode="auto">
          <a:xfrm>
            <a:off x="5340350" y="3657600"/>
            <a:ext cx="3768725" cy="3079750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39938" name="Picture 13" descr="I&amp;E:01-CONTRATS:F:FFC-Arrêt cardiaque 2008:FFC-ACR-PRODUCTION:FFC-ACR-Site internet:EnvoiVisuels site 1vie3gestes0901:2-1vie3gestes:3-DéfibrillerVF-BD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475288" y="3840163"/>
            <a:ext cx="3441700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9940" name="CaixaDeTexto 6"/>
          <p:cNvSpPr txBox="1">
            <a:spLocks noChangeArrowheads="1"/>
          </p:cNvSpPr>
          <p:nvPr/>
        </p:nvSpPr>
        <p:spPr bwMode="auto">
          <a:xfrm>
            <a:off x="79375" y="2641600"/>
            <a:ext cx="5880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Ligar DAE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Expor o tórax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Colocar elétrodos na posição correta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Pedir para afastar durante análise (Segurança)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Verificar segurança antes do choque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Aplicar choque se indicado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Manter SBV antes e após o choque</a:t>
            </a:r>
          </a:p>
        </p:txBody>
      </p:sp>
      <p:pic>
        <p:nvPicPr>
          <p:cNvPr id="39941" name="Imagem 6" descr="Elos cadeia sobrevivencia portuguê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4713" y="1368425"/>
            <a:ext cx="42545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6619875" y="1320800"/>
            <a:ext cx="1163638" cy="7604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9943" name="CaixaDeTexto 9"/>
          <p:cNvSpPr txBox="1">
            <a:spLocks noChangeArrowheads="1"/>
          </p:cNvSpPr>
          <p:nvPr/>
        </p:nvSpPr>
        <p:spPr bwMode="auto">
          <a:xfrm>
            <a:off x="285750" y="2128838"/>
            <a:ext cx="2543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DAE disponível:</a:t>
            </a:r>
          </a:p>
        </p:txBody>
      </p:sp>
      <p:sp>
        <p:nvSpPr>
          <p:cNvPr id="39944" name="CaixaDeTexto 10"/>
          <p:cNvSpPr txBox="1">
            <a:spLocks noChangeArrowheads="1"/>
          </p:cNvSpPr>
          <p:nvPr/>
        </p:nvSpPr>
        <p:spPr bwMode="auto">
          <a:xfrm>
            <a:off x="92075" y="1447800"/>
            <a:ext cx="4686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3ºELO: DESFIBRILHAÇÃO</a:t>
            </a:r>
          </a:p>
        </p:txBody>
      </p:sp>
      <p:sp>
        <p:nvSpPr>
          <p:cNvPr id="39945" name="CaixaDeTexto 11"/>
          <p:cNvSpPr txBox="1">
            <a:spLocks noChangeArrowheads="1"/>
          </p:cNvSpPr>
          <p:nvPr/>
        </p:nvSpPr>
        <p:spPr bwMode="auto">
          <a:xfrm>
            <a:off x="6399213" y="6234113"/>
            <a:ext cx="21463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/>
              <a:t>Em análise……….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4" name="La desfibrilacin improvisada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63725" y="131286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CaixaDeTexto 4"/>
          <p:cNvSpPr txBox="1">
            <a:spLocks noChangeArrowheads="1"/>
          </p:cNvSpPr>
          <p:nvPr/>
        </p:nvSpPr>
        <p:spPr bwMode="auto">
          <a:xfrm>
            <a:off x="109538" y="6456363"/>
            <a:ext cx="3317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 b="1">
                <a:solidFill>
                  <a:srgbClr val="C00000"/>
                </a:solidFill>
              </a:rPr>
              <a:t>Vídeo “La desfibrilacin improvisada”</a:t>
            </a:r>
          </a:p>
        </p:txBody>
      </p:sp>
    </p:spTree>
    <p:extLst>
      <p:ext uri="{BB962C8B-B14F-4D97-AF65-F5344CB8AC3E}">
        <p14:creationId xmlns:p14="http://schemas.microsoft.com/office/powerpoint/2010/main" val="21156237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1119188" y="1844675"/>
            <a:ext cx="7251700" cy="4398963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9938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9939" name="CaixaDeTexto 5"/>
          <p:cNvSpPr txBox="1">
            <a:spLocks noChangeArrowheads="1"/>
          </p:cNvSpPr>
          <p:nvPr/>
        </p:nvSpPr>
        <p:spPr bwMode="auto">
          <a:xfrm>
            <a:off x="15875" y="1273175"/>
            <a:ext cx="853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Lucida Handwriting"/>
              </a:rPr>
              <a:t>O Impossível faz-se… os milagres é que levam mais tempo!</a:t>
            </a:r>
          </a:p>
        </p:txBody>
      </p:sp>
      <p:pic>
        <p:nvPicPr>
          <p:cNvPr id="7" name="Infant Swimming Resource Self Rescu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539875" y="1909763"/>
            <a:ext cx="6496050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tângulo 2"/>
          <p:cNvSpPr>
            <a:spLocks noChangeArrowheads="1"/>
          </p:cNvSpPr>
          <p:nvPr/>
        </p:nvSpPr>
        <p:spPr bwMode="auto">
          <a:xfrm>
            <a:off x="23813" y="6491288"/>
            <a:ext cx="543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Vídeo “</a:t>
            </a:r>
            <a:r>
              <a:rPr lang="en-US" b="1">
                <a:solidFill>
                  <a:srgbClr val="C00000"/>
                </a:solidFill>
              </a:rPr>
              <a:t>Infant Swimming Resource Self Rescue”</a:t>
            </a:r>
            <a:endParaRPr lang="pt-PT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334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5" name="Teddy`s Alive   Defibrillator Awarenes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73113" y="1608138"/>
            <a:ext cx="7805737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tângulo 3"/>
          <p:cNvSpPr>
            <a:spLocks noChangeArrowheads="1"/>
          </p:cNvSpPr>
          <p:nvPr/>
        </p:nvSpPr>
        <p:spPr bwMode="auto">
          <a:xfrm>
            <a:off x="23813" y="6491288"/>
            <a:ext cx="543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Vídeo “</a:t>
            </a:r>
            <a:r>
              <a:rPr lang="en-US" b="1">
                <a:solidFill>
                  <a:srgbClr val="C00000"/>
                </a:solidFill>
              </a:rPr>
              <a:t>Teddy`s Alive   Defibrillator Awareness”</a:t>
            </a:r>
            <a:endParaRPr lang="pt-PT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553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48130" name="Imagem 2" descr="Camisola JRF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4838" y="1447800"/>
            <a:ext cx="39909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CaixaDeTexto 3"/>
          <p:cNvSpPr txBox="1">
            <a:spLocks noChangeArrowheads="1"/>
          </p:cNvSpPr>
          <p:nvPr/>
        </p:nvSpPr>
        <p:spPr bwMode="auto">
          <a:xfrm>
            <a:off x="204788" y="2190750"/>
            <a:ext cx="405447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3200" b="1"/>
              <a:t>Vamos todos vestir </a:t>
            </a:r>
          </a:p>
          <a:p>
            <a:pPr algn="ctr">
              <a:lnSpc>
                <a:spcPct val="150000"/>
              </a:lnSpc>
            </a:pPr>
            <a:r>
              <a:rPr lang="pt-PT" sz="3200" b="1"/>
              <a:t>a mesma camisola </a:t>
            </a:r>
          </a:p>
          <a:p>
            <a:pPr algn="ctr">
              <a:lnSpc>
                <a:spcPct val="150000"/>
              </a:lnSpc>
            </a:pPr>
            <a:r>
              <a:rPr lang="pt-PT" sz="3200" b="1"/>
              <a:t>e formar um </a:t>
            </a:r>
          </a:p>
          <a:p>
            <a:pPr algn="ctr">
              <a:lnSpc>
                <a:spcPct val="150000"/>
              </a:lnSpc>
            </a:pPr>
            <a:r>
              <a:rPr lang="pt-PT" sz="3200" b="1"/>
              <a:t>clube único</a:t>
            </a:r>
          </a:p>
        </p:txBody>
      </p:sp>
      <p:sp>
        <p:nvSpPr>
          <p:cNvPr id="48132" name="CaixaDeTexto 4"/>
          <p:cNvSpPr txBox="1">
            <a:spLocks noChangeArrowheads="1"/>
          </p:cNvSpPr>
          <p:nvPr/>
        </p:nvSpPr>
        <p:spPr bwMode="auto">
          <a:xfrm>
            <a:off x="1782763" y="6084888"/>
            <a:ext cx="58531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3200" b="1"/>
              <a:t>1 CIDADÃO : 1 SOCORRISTA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ChangeArrowheads="1"/>
          </p:cNvSpPr>
          <p:nvPr/>
        </p:nvSpPr>
        <p:spPr bwMode="auto">
          <a:xfrm>
            <a:off x="555625" y="1439863"/>
            <a:ext cx="8145463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ct val="60000"/>
              </a:spcAft>
              <a:buFontTx/>
              <a:buChar char="•"/>
            </a:pPr>
            <a:r>
              <a:rPr lang="en-US" sz="1600"/>
              <a:t>Sugestão de Estratégia Pedagógica - Exercício Role Play</a:t>
            </a:r>
          </a:p>
          <a:p>
            <a:pPr algn="just" eaLnBrk="0" hangingPunct="0">
              <a:spcAft>
                <a:spcPct val="60000"/>
              </a:spcAft>
              <a:buFontTx/>
              <a:buChar char="•"/>
            </a:pPr>
            <a:endParaRPr lang="en-US" sz="1600"/>
          </a:p>
          <a:p>
            <a:pPr algn="just" eaLnBrk="0" hangingPunct="0">
              <a:lnSpc>
                <a:spcPct val="150000"/>
              </a:lnSpc>
              <a:spcAft>
                <a:spcPct val="150000"/>
              </a:spcAft>
              <a:buFontTx/>
              <a:buChar char="•"/>
            </a:pPr>
            <a:r>
              <a:rPr lang="en-US" sz="1600"/>
              <a:t>Em sala de aula, os DS podem simular uma situação em que existe uma vítima (</a:t>
            </a:r>
            <a:r>
              <a:rPr lang="en-US" sz="1600" i="1"/>
              <a:t>um aluno</a:t>
            </a:r>
            <a:r>
              <a:rPr lang="en-US" sz="1600"/>
              <a:t>) e um observador (</a:t>
            </a:r>
            <a:r>
              <a:rPr lang="en-US" sz="1600" i="1"/>
              <a:t>outro aluno</a:t>
            </a:r>
            <a:r>
              <a:rPr lang="en-US" sz="1600"/>
              <a:t>) que liga para 112 (</a:t>
            </a:r>
            <a:r>
              <a:rPr lang="en-US" sz="1600" i="1"/>
              <a:t>professor</a:t>
            </a:r>
            <a:r>
              <a:rPr lang="en-US" sz="1600"/>
              <a:t>) e tenta dar informação adequada e completa…..</a:t>
            </a:r>
          </a:p>
        </p:txBody>
      </p:sp>
      <p:pic>
        <p:nvPicPr>
          <p:cNvPr id="50178" name="Picture 6" descr="Theater%20Yell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8900" y="4198938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21506" name="Rectângulo 6"/>
          <p:cNvSpPr>
            <a:spLocks noChangeArrowheads="1"/>
          </p:cNvSpPr>
          <p:nvPr/>
        </p:nvSpPr>
        <p:spPr bwMode="auto">
          <a:xfrm>
            <a:off x="268288" y="1377950"/>
            <a:ext cx="620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b="1">
                <a:latin typeface="Lucida Handwriting"/>
              </a:rPr>
              <a:t>Pequenos  gestos,  grandes  feitos!</a:t>
            </a:r>
          </a:p>
        </p:txBody>
      </p:sp>
      <p:pic>
        <p:nvPicPr>
          <p:cNvPr id="9" name="Bebé RCP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23975" y="2409825"/>
            <a:ext cx="747395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CaixaDeTexto 5"/>
          <p:cNvSpPr txBox="1">
            <a:spLocks noChangeArrowheads="1"/>
          </p:cNvSpPr>
          <p:nvPr/>
        </p:nvSpPr>
        <p:spPr bwMode="auto">
          <a:xfrm>
            <a:off x="268288" y="1843088"/>
            <a:ext cx="2224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Vídeo “Bebé RCP”</a:t>
            </a:r>
          </a:p>
        </p:txBody>
      </p:sp>
    </p:spTree>
    <p:extLst>
      <p:ext uri="{BB962C8B-B14F-4D97-AF65-F5344CB8AC3E}">
        <p14:creationId xmlns:p14="http://schemas.microsoft.com/office/powerpoint/2010/main" val="24756667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63306" y="1368442"/>
            <a:ext cx="7199334" cy="400110"/>
          </a:xfrm>
          <a:prstGeom prst="rect">
            <a:avLst/>
          </a:prstGeom>
          <a:solidFill>
            <a:srgbClr val="FBC700"/>
          </a:solidFill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>
                <a:latin typeface="Verdana" pitchFamily="1" charset="0"/>
              </a:rPr>
              <a:t>Onde </a:t>
            </a:r>
            <a:r>
              <a:rPr lang="fr-FR" sz="2000" b="1" dirty="0" err="1">
                <a:latin typeface="Verdana" pitchFamily="1" charset="0"/>
              </a:rPr>
              <a:t>ocorrem</a:t>
            </a:r>
            <a:r>
              <a:rPr lang="fr-FR" sz="2000" b="1" dirty="0">
                <a:latin typeface="Verdana" pitchFamily="1" charset="0"/>
              </a:rPr>
              <a:t> as </a:t>
            </a:r>
            <a:r>
              <a:rPr lang="fr-FR" sz="2000" b="1" dirty="0" err="1">
                <a:latin typeface="Verdana" pitchFamily="1" charset="0"/>
              </a:rPr>
              <a:t>paragens</a:t>
            </a:r>
            <a:r>
              <a:rPr lang="fr-FR" sz="2000" b="1" dirty="0">
                <a:latin typeface="Verdana" pitchFamily="1" charset="0"/>
              </a:rPr>
              <a:t> </a:t>
            </a:r>
            <a:r>
              <a:rPr lang="fr-FR" sz="2000" b="1" dirty="0" err="1">
                <a:latin typeface="Verdana" pitchFamily="1" charset="0"/>
              </a:rPr>
              <a:t>cardiorespiratórias</a:t>
            </a:r>
            <a:r>
              <a:rPr lang="fr-FR" sz="2000" b="1" dirty="0">
                <a:latin typeface="Verdana" pitchFamily="1" charset="0"/>
              </a:rPr>
              <a:t>?</a:t>
            </a:r>
          </a:p>
        </p:txBody>
      </p:sp>
      <p:cxnSp>
        <p:nvCxnSpPr>
          <p:cNvPr id="3" name="Connecteur droit 5"/>
          <p:cNvCxnSpPr>
            <a:cxnSpLocks noChangeShapeType="1"/>
          </p:cNvCxnSpPr>
          <p:nvPr/>
        </p:nvCxnSpPr>
        <p:spPr bwMode="auto">
          <a:xfrm rot="5400000">
            <a:off x="-904261" y="1779588"/>
            <a:ext cx="4077066" cy="0"/>
          </a:xfrm>
          <a:prstGeom prst="line">
            <a:avLst/>
          </a:prstGeom>
          <a:noFill/>
          <a:ln w="57150" cmpd="thickThin" algn="ctr">
            <a:solidFill>
              <a:srgbClr val="C00000"/>
            </a:solidFill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cxnSp>
      <p:cxnSp>
        <p:nvCxnSpPr>
          <p:cNvPr id="19461" name="Connecteur droit 9"/>
          <p:cNvCxnSpPr>
            <a:cxnSpLocks noChangeShapeType="1"/>
          </p:cNvCxnSpPr>
          <p:nvPr/>
        </p:nvCxnSpPr>
        <p:spPr bwMode="auto">
          <a:xfrm>
            <a:off x="1096963" y="5902325"/>
            <a:ext cx="7366000" cy="1588"/>
          </a:xfrm>
          <a:prstGeom prst="line">
            <a:avLst/>
          </a:prstGeom>
          <a:noFill/>
          <a:ln w="57150" cmpd="thickThin" algn="ctr">
            <a:solidFill>
              <a:srgbClr val="C00000"/>
            </a:solidFill>
            <a:round/>
            <a:headEnd type="none" w="sm" len="sm"/>
            <a:tailEnd type="none" w="sm" len="sm"/>
          </a:ln>
        </p:spPr>
      </p:cxnSp>
      <p:sp>
        <p:nvSpPr>
          <p:cNvPr id="5" name="Rectangle 13"/>
          <p:cNvSpPr/>
          <p:nvPr/>
        </p:nvSpPr>
        <p:spPr bwMode="auto">
          <a:xfrm>
            <a:off x="1796032" y="2480027"/>
            <a:ext cx="635000" cy="335756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/>
          <a:lstStyle/>
          <a:p>
            <a:pPr>
              <a:defRPr/>
            </a:pPr>
            <a:endParaRPr lang="pt-PT" sz="2000">
              <a:latin typeface="Verdana" pitchFamily="1" charset="0"/>
            </a:endParaRPr>
          </a:p>
        </p:txBody>
      </p:sp>
      <p:sp>
        <p:nvSpPr>
          <p:cNvPr id="6" name="Rectangle 14"/>
          <p:cNvSpPr/>
          <p:nvPr/>
        </p:nvSpPr>
        <p:spPr bwMode="auto">
          <a:xfrm>
            <a:off x="3129533" y="5194653"/>
            <a:ext cx="635000" cy="642937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/>
          <a:lstStyle/>
          <a:p>
            <a:pPr>
              <a:defRPr/>
            </a:pPr>
            <a:endParaRPr lang="pt-PT" sz="2000">
              <a:latin typeface="Verdana" pitchFamily="1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4399533" y="5766153"/>
            <a:ext cx="635000" cy="460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/>
          <a:lstStyle/>
          <a:p>
            <a:pPr>
              <a:defRPr/>
            </a:pPr>
            <a:endParaRPr lang="pt-PT" sz="2000">
              <a:latin typeface="Verdana" pitchFamily="1" charset="0"/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5733032" y="5766153"/>
            <a:ext cx="635000" cy="46037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/>
          <a:lstStyle/>
          <a:p>
            <a:pPr>
              <a:defRPr/>
            </a:pPr>
            <a:endParaRPr lang="pt-PT" sz="2000">
              <a:latin typeface="Verdana" pitchFamily="1" charset="0"/>
            </a:endParaRPr>
          </a:p>
        </p:txBody>
      </p:sp>
      <p:sp>
        <p:nvSpPr>
          <p:cNvPr id="19474" name="ZoneTexte 22"/>
          <p:cNvSpPr txBox="1">
            <a:spLocks noChangeArrowheads="1"/>
          </p:cNvSpPr>
          <p:nvPr/>
        </p:nvSpPr>
        <p:spPr bwMode="auto">
          <a:xfrm>
            <a:off x="1287463" y="6086475"/>
            <a:ext cx="1476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Verdana" pitchFamily="34" charset="0"/>
              </a:rPr>
              <a:t>DOMICÍLIO</a:t>
            </a:r>
          </a:p>
        </p:txBody>
      </p:sp>
      <p:sp>
        <p:nvSpPr>
          <p:cNvPr id="19475" name="ZoneTexte 25"/>
          <p:cNvSpPr txBox="1">
            <a:spLocks noChangeArrowheads="1"/>
          </p:cNvSpPr>
          <p:nvPr/>
        </p:nvSpPr>
        <p:spPr bwMode="auto">
          <a:xfrm>
            <a:off x="2549525" y="6086475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Verdana" pitchFamily="34" charset="0"/>
              </a:rPr>
              <a:t>VIA</a:t>
            </a:r>
          </a:p>
          <a:p>
            <a:pPr algn="ctr"/>
            <a:r>
              <a:rPr lang="fr-FR" sz="1400" b="1">
                <a:latin typeface="Verdana" pitchFamily="34" charset="0"/>
              </a:rPr>
              <a:t> PÚBLICA</a:t>
            </a:r>
          </a:p>
        </p:txBody>
      </p:sp>
      <p:sp>
        <p:nvSpPr>
          <p:cNvPr id="19476" name="ZoneTexte 26"/>
          <p:cNvSpPr txBox="1">
            <a:spLocks noChangeArrowheads="1"/>
          </p:cNvSpPr>
          <p:nvPr/>
        </p:nvSpPr>
        <p:spPr bwMode="auto">
          <a:xfrm>
            <a:off x="3968750" y="6086475"/>
            <a:ext cx="1492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Verdana" pitchFamily="34" charset="0"/>
              </a:rPr>
              <a:t>TRABALHO</a:t>
            </a:r>
          </a:p>
        </p:txBody>
      </p:sp>
      <p:sp>
        <p:nvSpPr>
          <p:cNvPr id="19477" name="ZoneTexte 27"/>
          <p:cNvSpPr txBox="1">
            <a:spLocks noChangeArrowheads="1"/>
          </p:cNvSpPr>
          <p:nvPr/>
        </p:nvSpPr>
        <p:spPr bwMode="auto">
          <a:xfrm>
            <a:off x="5367338" y="6086475"/>
            <a:ext cx="1397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Verdana" pitchFamily="34" charset="0"/>
              </a:rPr>
              <a:t>DESPORTO</a:t>
            </a:r>
          </a:p>
        </p:txBody>
      </p:sp>
      <p:sp>
        <p:nvSpPr>
          <p:cNvPr id="19478" name="ZoneTexte 28"/>
          <p:cNvSpPr txBox="1">
            <a:spLocks noChangeArrowheads="1"/>
          </p:cNvSpPr>
          <p:nvPr/>
        </p:nvSpPr>
        <p:spPr bwMode="auto">
          <a:xfrm>
            <a:off x="1414463" y="2052638"/>
            <a:ext cx="147320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72BFC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latin typeface="Verdana" pitchFamily="34" charset="0"/>
              </a:rPr>
              <a:t>75-80 %</a:t>
            </a:r>
          </a:p>
        </p:txBody>
      </p:sp>
      <p:sp>
        <p:nvSpPr>
          <p:cNvPr id="19479" name="ZoneTexte 29"/>
          <p:cNvSpPr txBox="1">
            <a:spLocks noChangeArrowheads="1"/>
          </p:cNvSpPr>
          <p:nvPr/>
        </p:nvSpPr>
        <p:spPr bwMode="auto">
          <a:xfrm>
            <a:off x="3009900" y="4719638"/>
            <a:ext cx="825500" cy="3460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latin typeface="Verdana" pitchFamily="34" charset="0"/>
              </a:rPr>
              <a:t>10 %</a:t>
            </a:r>
          </a:p>
        </p:txBody>
      </p:sp>
      <p:sp>
        <p:nvSpPr>
          <p:cNvPr id="19480" name="ZoneTexte 30"/>
          <p:cNvSpPr txBox="1">
            <a:spLocks noChangeArrowheads="1"/>
          </p:cNvSpPr>
          <p:nvPr/>
        </p:nvSpPr>
        <p:spPr bwMode="auto">
          <a:xfrm>
            <a:off x="4240213" y="5294313"/>
            <a:ext cx="1009650" cy="346075"/>
          </a:xfrm>
          <a:prstGeom prst="rect">
            <a:avLst/>
          </a:prstGeom>
          <a:noFill/>
          <a:ln w="9525">
            <a:solidFill>
              <a:srgbClr val="FF4B4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latin typeface="Verdana" pitchFamily="34" charset="0"/>
              </a:rPr>
              <a:t>1-2 %</a:t>
            </a:r>
          </a:p>
        </p:txBody>
      </p:sp>
      <p:sp>
        <p:nvSpPr>
          <p:cNvPr id="19481" name="ZoneTexte 31"/>
          <p:cNvSpPr txBox="1">
            <a:spLocks noChangeArrowheads="1"/>
          </p:cNvSpPr>
          <p:nvPr/>
        </p:nvSpPr>
        <p:spPr bwMode="auto">
          <a:xfrm>
            <a:off x="5597525" y="5337175"/>
            <a:ext cx="952500" cy="346075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latin typeface="Verdana" pitchFamily="34" charset="0"/>
              </a:rPr>
              <a:t>1-2 %</a:t>
            </a: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7066533" y="5551853"/>
            <a:ext cx="571500" cy="285738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/>
          <a:lstStyle/>
          <a:p>
            <a:pPr>
              <a:defRPr/>
            </a:pPr>
            <a:endParaRPr lang="pt-PT" sz="2000">
              <a:latin typeface="Verdana" pitchFamily="1" charset="0"/>
            </a:endParaRPr>
          </a:p>
        </p:txBody>
      </p:sp>
      <p:sp>
        <p:nvSpPr>
          <p:cNvPr id="19485" name="ZoneTexte 42"/>
          <p:cNvSpPr txBox="1">
            <a:spLocks noChangeArrowheads="1"/>
          </p:cNvSpPr>
          <p:nvPr/>
        </p:nvSpPr>
        <p:spPr bwMode="auto">
          <a:xfrm>
            <a:off x="6459538" y="6086475"/>
            <a:ext cx="23860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Verdana" pitchFamily="34" charset="0"/>
              </a:rPr>
              <a:t>SÍTIOS PÚBLICOS</a:t>
            </a:r>
            <a:endParaRPr lang="fr-FR">
              <a:latin typeface="Verdana" pitchFamily="34" charset="0"/>
            </a:endParaRPr>
          </a:p>
        </p:txBody>
      </p:sp>
      <p:sp>
        <p:nvSpPr>
          <p:cNvPr id="19486" name="ZoneTexte 43"/>
          <p:cNvSpPr txBox="1">
            <a:spLocks noChangeArrowheads="1"/>
          </p:cNvSpPr>
          <p:nvPr/>
        </p:nvSpPr>
        <p:spPr bwMode="auto">
          <a:xfrm>
            <a:off x="6850063" y="5141913"/>
            <a:ext cx="952500" cy="346075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latin typeface="Verdana" pitchFamily="34" charset="0"/>
              </a:rPr>
              <a:t>5 %</a:t>
            </a:r>
          </a:p>
        </p:txBody>
      </p:sp>
      <p:sp>
        <p:nvSpPr>
          <p:cNvPr id="20" name="Ellipse 24"/>
          <p:cNvSpPr>
            <a:spLocks noChangeArrowheads="1"/>
          </p:cNvSpPr>
          <p:nvPr/>
        </p:nvSpPr>
        <p:spPr bwMode="auto">
          <a:xfrm>
            <a:off x="1287463" y="5942013"/>
            <a:ext cx="1571625" cy="571500"/>
          </a:xfrm>
          <a:prstGeom prst="ellipse">
            <a:avLst/>
          </a:prstGeom>
          <a:noFill/>
          <a:ln w="63500" algn="ctr">
            <a:solidFill>
              <a:srgbClr val="BE0027"/>
            </a:solidFill>
            <a:round/>
            <a:headEnd/>
            <a:tailEnd/>
          </a:ln>
        </p:spPr>
        <p:txBody>
          <a:bodyPr/>
          <a:lstStyle/>
          <a:p>
            <a:endParaRPr lang="pt-PT" sz="2000">
              <a:latin typeface="Verdana" pitchFamily="34" charset="0"/>
            </a:endParaRPr>
          </a:p>
        </p:txBody>
      </p:sp>
      <p:sp>
        <p:nvSpPr>
          <p:cNvPr id="19488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152400" y="1312863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CADEIA DE SOBREVIVÊNCIA</a:t>
            </a:r>
          </a:p>
        </p:txBody>
      </p:sp>
      <p:pic>
        <p:nvPicPr>
          <p:cNvPr id="2150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730500"/>
            <a:ext cx="8382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11"/>
          <p:cNvSpPr>
            <a:spLocks noChangeArrowheads="1"/>
          </p:cNvSpPr>
          <p:nvPr/>
        </p:nvSpPr>
        <p:spPr bwMode="auto">
          <a:xfrm>
            <a:off x="17033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2 min</a:t>
            </a:r>
            <a:endParaRPr lang="fr-FR">
              <a:latin typeface="Tahoma" pitchFamily="34" charset="0"/>
            </a:endParaRPr>
          </a:p>
        </p:txBody>
      </p:sp>
      <p:sp>
        <p:nvSpPr>
          <p:cNvPr id="21508" name="Rectangle 13"/>
          <p:cNvSpPr>
            <a:spLocks noChangeArrowheads="1"/>
          </p:cNvSpPr>
          <p:nvPr/>
        </p:nvSpPr>
        <p:spPr bwMode="auto">
          <a:xfrm>
            <a:off x="33416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4 min</a:t>
            </a:r>
            <a:endParaRPr lang="fr-FR">
              <a:latin typeface="Tahoma" pitchFamily="34" charset="0"/>
            </a:endParaRPr>
          </a:p>
        </p:txBody>
      </p:sp>
      <p:sp>
        <p:nvSpPr>
          <p:cNvPr id="21509" name="Rectangle 15"/>
          <p:cNvSpPr>
            <a:spLocks noChangeArrowheads="1"/>
          </p:cNvSpPr>
          <p:nvPr/>
        </p:nvSpPr>
        <p:spPr bwMode="auto">
          <a:xfrm>
            <a:off x="4978400" y="2287588"/>
            <a:ext cx="661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8 min</a:t>
            </a:r>
            <a:endParaRPr lang="fr-FR">
              <a:latin typeface="Tahoma" pitchFamily="34" charset="0"/>
            </a:endParaRPr>
          </a:p>
        </p:txBody>
      </p:sp>
      <p:sp>
        <p:nvSpPr>
          <p:cNvPr id="21510" name="Rectangle 17"/>
          <p:cNvSpPr>
            <a:spLocks noChangeArrowheads="1"/>
          </p:cNvSpPr>
          <p:nvPr/>
        </p:nvSpPr>
        <p:spPr bwMode="auto">
          <a:xfrm>
            <a:off x="6616700" y="2287588"/>
            <a:ext cx="768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12 min</a:t>
            </a:r>
            <a:endParaRPr lang="fr-FR">
              <a:latin typeface="Tahoma" pitchFamily="34" charset="0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6110288" y="5784850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2000" b="1">
                <a:solidFill>
                  <a:srgbClr val="000000"/>
                </a:solidFill>
              </a:rPr>
              <a:t>EMIR</a:t>
            </a:r>
            <a:endParaRPr lang="fr-FR" sz="2000">
              <a:latin typeface="Tahoma" pitchFamily="34" charset="0"/>
            </a:endParaRPr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 rot="631960">
            <a:off x="2106613" y="5316538"/>
            <a:ext cx="895350" cy="455612"/>
            <a:chOff x="1951" y="2871"/>
            <a:chExt cx="423" cy="220"/>
          </a:xfrm>
        </p:grpSpPr>
        <p:sp>
          <p:nvSpPr>
            <p:cNvPr id="21525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1526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12" name="Rectangle 40"/>
          <p:cNvSpPr/>
          <p:nvPr/>
        </p:nvSpPr>
        <p:spPr>
          <a:xfrm>
            <a:off x="2396927" y="5769613"/>
            <a:ext cx="2505814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b="1" dirty="0">
                <a:ln w="11430">
                  <a:solidFill>
                    <a:srgbClr val="FF0000"/>
                  </a:solidFill>
                </a:ln>
                <a:solidFill>
                  <a:srgbClr val="FF33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VOCÊS !</a:t>
            </a:r>
          </a:p>
        </p:txBody>
      </p:sp>
      <p:grpSp>
        <p:nvGrpSpPr>
          <p:cNvPr id="13" name="Group 30"/>
          <p:cNvGrpSpPr>
            <a:grpSpLocks/>
          </p:cNvGrpSpPr>
          <p:nvPr/>
        </p:nvGrpSpPr>
        <p:grpSpPr bwMode="auto">
          <a:xfrm>
            <a:off x="6518275" y="5308600"/>
            <a:ext cx="644525" cy="419100"/>
            <a:chOff x="2374" y="2873"/>
            <a:chExt cx="368" cy="218"/>
          </a:xfrm>
        </p:grpSpPr>
        <p:sp>
          <p:nvSpPr>
            <p:cNvPr id="21523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1524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6" name="Group 27"/>
          <p:cNvGrpSpPr>
            <a:grpSpLocks/>
          </p:cNvGrpSpPr>
          <p:nvPr/>
        </p:nvGrpSpPr>
        <p:grpSpPr bwMode="auto">
          <a:xfrm rot="301585">
            <a:off x="5578475" y="5305425"/>
            <a:ext cx="739775" cy="422275"/>
            <a:chOff x="1951" y="2871"/>
            <a:chExt cx="423" cy="220"/>
          </a:xfrm>
        </p:grpSpPr>
        <p:sp>
          <p:nvSpPr>
            <p:cNvPr id="21521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1522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9" name="Group 30"/>
          <p:cNvGrpSpPr>
            <a:grpSpLocks/>
          </p:cNvGrpSpPr>
          <p:nvPr/>
        </p:nvGrpSpPr>
        <p:grpSpPr bwMode="auto">
          <a:xfrm rot="-1486016">
            <a:off x="4178300" y="5345113"/>
            <a:ext cx="825500" cy="292100"/>
            <a:chOff x="2374" y="2873"/>
            <a:chExt cx="368" cy="218"/>
          </a:xfrm>
        </p:grpSpPr>
        <p:sp>
          <p:nvSpPr>
            <p:cNvPr id="21519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1520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22" name="Line 31"/>
          <p:cNvSpPr>
            <a:spLocks noChangeShapeType="1"/>
          </p:cNvSpPr>
          <p:nvPr/>
        </p:nvSpPr>
        <p:spPr bwMode="auto">
          <a:xfrm flipV="1">
            <a:off x="3657600" y="51943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21518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3554" name="Picture 3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9050" y="31099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5550" y="33845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567363" y="2679700"/>
            <a:ext cx="3429000" cy="4030663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pt-PT" kern="0">
              <a:solidFill>
                <a:sysClr val="windowText" lastClr="000000"/>
              </a:solidFill>
            </a:endParaRPr>
          </a:p>
        </p:txBody>
      </p:sp>
      <p:pic>
        <p:nvPicPr>
          <p:cNvPr id="23557" name="Picture 2" descr="C:\Users\Aleixo Pestana\Documents\Carreira Profissional\Emir\Videos e Apresentações\Abordagem de Grandes Acidentes\appeler-le-15 v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5800" y="2855913"/>
            <a:ext cx="30384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CaixaDeTexto 8"/>
          <p:cNvSpPr txBox="1">
            <a:spLocks noChangeArrowheads="1"/>
          </p:cNvSpPr>
          <p:nvPr/>
        </p:nvSpPr>
        <p:spPr bwMode="auto">
          <a:xfrm>
            <a:off x="7559675" y="3230563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FF0000"/>
                </a:solidFill>
              </a:rPr>
              <a:t>112</a:t>
            </a:r>
          </a:p>
        </p:txBody>
      </p:sp>
      <p:sp>
        <p:nvSpPr>
          <p:cNvPr id="23559" name="CaixaDeTexto 10"/>
          <p:cNvSpPr txBox="1">
            <a:spLocks noChangeArrowheads="1"/>
          </p:cNvSpPr>
          <p:nvPr/>
        </p:nvSpPr>
        <p:spPr bwMode="auto">
          <a:xfrm>
            <a:off x="660400" y="1416050"/>
            <a:ext cx="3756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1º ELO: ALERTA 112 </a:t>
            </a:r>
          </a:p>
        </p:txBody>
      </p:sp>
      <p:sp>
        <p:nvSpPr>
          <p:cNvPr id="23560" name="Rectangle 2"/>
          <p:cNvSpPr>
            <a:spLocks noChangeArrowheads="1"/>
          </p:cNvSpPr>
          <p:nvPr/>
        </p:nvSpPr>
        <p:spPr bwMode="auto">
          <a:xfrm>
            <a:off x="15875" y="3190875"/>
            <a:ext cx="55514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b="1" u="sng"/>
              <a:t> O QUÊ</a:t>
            </a:r>
            <a:r>
              <a:rPr lang="pt-PT" b="1"/>
              <a:t> </a:t>
            </a:r>
            <a:r>
              <a:rPr lang="pt-PT"/>
              <a:t>(tipo de ocorrência)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b="1" u="sng"/>
              <a:t> ONDE</a:t>
            </a:r>
            <a:r>
              <a:rPr lang="pt-PT" b="1"/>
              <a:t> </a:t>
            </a:r>
            <a:r>
              <a:rPr lang="pt-PT"/>
              <a:t>(local exato da ocorrência).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b="1" u="sng"/>
              <a:t> QUEM</a:t>
            </a:r>
            <a:r>
              <a:rPr lang="pt-PT"/>
              <a:t> (Vítima/doente, número de vítimas).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b="1" u="sng"/>
              <a:t> NÚMERO DE TELEFONE</a:t>
            </a:r>
            <a:r>
              <a:rPr lang="pt-PT"/>
              <a:t> do qual estamos a ligar</a:t>
            </a:r>
          </a:p>
        </p:txBody>
      </p:sp>
      <p:sp>
        <p:nvSpPr>
          <p:cNvPr id="23561" name="Rectângulo 12"/>
          <p:cNvSpPr>
            <a:spLocks noChangeArrowheads="1"/>
          </p:cNvSpPr>
          <p:nvPr/>
        </p:nvSpPr>
        <p:spPr bwMode="auto">
          <a:xfrm>
            <a:off x="79375" y="2095500"/>
            <a:ext cx="8916988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b="1"/>
              <a:t>Sempre que ligarmos ao 112 vamos colaborar com o operador e deixar bem claro:</a:t>
            </a:r>
            <a:endParaRPr lang="pt-PT"/>
          </a:p>
        </p:txBody>
      </p:sp>
      <p:pic>
        <p:nvPicPr>
          <p:cNvPr id="23562" name="Imagem 6" descr="Elos cadeia sobrevivencia portuguê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6425" y="1352550"/>
            <a:ext cx="457517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>
          <a:xfrm>
            <a:off x="4652963" y="1227138"/>
            <a:ext cx="1349375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Red-Cross-CPR-Certification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4995863"/>
            <a:ext cx="14493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25603" name="CaixaDeTexto 9"/>
          <p:cNvSpPr txBox="1">
            <a:spLocks noChangeArrowheads="1"/>
          </p:cNvSpPr>
          <p:nvPr/>
        </p:nvSpPr>
        <p:spPr bwMode="auto">
          <a:xfrm>
            <a:off x="22225" y="1446213"/>
            <a:ext cx="91567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/>
              <a:t>Vítima inconsciente:</a:t>
            </a:r>
          </a:p>
          <a:p>
            <a:pPr>
              <a:lnSpc>
                <a:spcPct val="150000"/>
              </a:lnSpc>
            </a:pPr>
            <a:r>
              <a:rPr lang="pt-PT" sz="2000"/>
              <a:t>Com a via aérea permeável </a:t>
            </a:r>
            <a:r>
              <a:rPr lang="pt-PT" sz="2000" b="1"/>
              <a:t>Ver, Ouvir e Sentir </a:t>
            </a:r>
            <a:r>
              <a:rPr lang="pt-PT" sz="2000"/>
              <a:t>se a vítima respira: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Ver</a:t>
            </a:r>
            <a:r>
              <a:rPr lang="pt-PT" sz="2000"/>
              <a:t> se há movimentos torácicos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Ouvir</a:t>
            </a:r>
            <a:r>
              <a:rPr lang="pt-PT" sz="2000"/>
              <a:t> se da boca da vítima vêm sons respiratórios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Sentir</a:t>
            </a:r>
            <a:r>
              <a:rPr lang="pt-PT" sz="2000"/>
              <a:t>, com a face, se há sopro de ar vindo da vítima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Concluir se a respiração é normal, </a:t>
            </a:r>
            <a:r>
              <a:rPr lang="pt-PT" sz="2000" b="1" u="sng"/>
              <a:t>anormal ou ausente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Se há dúvidas se a respiração é normal  ou não, proceder como se não fosse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4851400" y="4098925"/>
            <a:ext cx="0" cy="976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05" name="CaixaDeTexto 6"/>
          <p:cNvSpPr txBox="1">
            <a:spLocks noChangeArrowheads="1"/>
          </p:cNvSpPr>
          <p:nvPr/>
        </p:nvSpPr>
        <p:spPr bwMode="auto">
          <a:xfrm>
            <a:off x="1006475" y="4946650"/>
            <a:ext cx="2211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2ºELO: SBV</a:t>
            </a:r>
          </a:p>
        </p:txBody>
      </p:sp>
      <p:pic>
        <p:nvPicPr>
          <p:cNvPr id="25606" name="Imagem 6" descr="Elos cadeia sobrevivencia portuguê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38" y="5703888"/>
            <a:ext cx="4254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165225" y="5640388"/>
            <a:ext cx="1163638" cy="7604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5473700" y="5468938"/>
            <a:ext cx="3641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Massajar e reanimar</a:t>
            </a:r>
          </a:p>
          <a:p>
            <a:endParaRPr lang="pt-PT" sz="28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aixaDeTexto 1"/>
          <p:cNvSpPr txBox="1">
            <a:spLocks noChangeArrowheads="1"/>
          </p:cNvSpPr>
          <p:nvPr/>
        </p:nvSpPr>
        <p:spPr bwMode="auto">
          <a:xfrm>
            <a:off x="257175" y="1371600"/>
            <a:ext cx="5464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PORQUE VAMOS MASSAJAR?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30163" y="2001838"/>
            <a:ext cx="948690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900" b="1"/>
              <a:t>O coração é uma bomba:</a:t>
            </a:r>
          </a:p>
          <a:p>
            <a:pPr>
              <a:buFontTx/>
              <a:buBlip>
                <a:blip r:embed="rId5"/>
              </a:buBlip>
            </a:pPr>
            <a:r>
              <a:rPr lang="pt-PT" sz="3600"/>
              <a:t> </a:t>
            </a:r>
            <a:r>
              <a:rPr lang="pt-PT" sz="1900"/>
              <a:t>Faz o sangue circular até aos diferentes órgãos</a:t>
            </a:r>
          </a:p>
          <a:p>
            <a:pPr>
              <a:buFontTx/>
              <a:buBlip>
                <a:blip r:embed="rId5"/>
              </a:buBlip>
            </a:pPr>
            <a:r>
              <a:rPr lang="pt-PT" sz="3600"/>
              <a:t> </a:t>
            </a:r>
            <a:r>
              <a:rPr lang="pt-PT" sz="1900"/>
              <a:t>Transporta o oxigênio vital para os órgãos</a:t>
            </a:r>
          </a:p>
          <a:p>
            <a:r>
              <a:rPr lang="pt-PT" sz="1900"/>
              <a:t/>
            </a:r>
            <a:br>
              <a:rPr lang="pt-PT" sz="1900"/>
            </a:br>
            <a:r>
              <a:rPr lang="pt-PT" sz="1900" b="1"/>
              <a:t>Quando o coração pára:</a:t>
            </a:r>
          </a:p>
          <a:p>
            <a:pPr>
              <a:buFontTx/>
              <a:buBlip>
                <a:blip r:embed="rId5"/>
              </a:buBlip>
            </a:pPr>
            <a:r>
              <a:rPr lang="pt-PT" sz="3600"/>
              <a:t> </a:t>
            </a:r>
            <a:r>
              <a:rPr lang="pt-PT" sz="1900"/>
              <a:t>Devemos substituir a bomba para o sangue continuar a circular através do corpo</a:t>
            </a:r>
          </a:p>
          <a:p>
            <a:pPr>
              <a:buFontTx/>
              <a:buBlip>
                <a:blip r:embed="rId5"/>
              </a:buBlip>
            </a:pPr>
            <a:r>
              <a:rPr lang="pt-PT" sz="3600"/>
              <a:t> </a:t>
            </a:r>
            <a:r>
              <a:rPr lang="pt-PT" sz="1900"/>
              <a:t>Isso evita danos irreversíveis</a:t>
            </a:r>
          </a:p>
        </p:txBody>
      </p:sp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5604" name="Imagem 5" descr="coraçã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4225" y="1595438"/>
            <a:ext cx="3074988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CR  Desfibrilhação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011613" y="5092700"/>
            <a:ext cx="4848225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leixo Pestana\Documents\Carreira Profissional\Emir\Videos e Apresentações\Cristovão Colombo\Imagens\co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9163" y="5156200"/>
            <a:ext cx="340518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CaixaDeTexto 7"/>
          <p:cNvSpPr txBox="1">
            <a:spLocks noChangeArrowheads="1"/>
          </p:cNvSpPr>
          <p:nvPr/>
        </p:nvSpPr>
        <p:spPr bwMode="auto">
          <a:xfrm>
            <a:off x="257175" y="5965825"/>
            <a:ext cx="331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Vídeo “PCR  Desfibrilhação”</a:t>
            </a:r>
          </a:p>
        </p:txBody>
      </p:sp>
    </p:spTree>
    <p:extLst>
      <p:ext uri="{BB962C8B-B14F-4D97-AF65-F5344CB8AC3E}">
        <p14:creationId xmlns:p14="http://schemas.microsoft.com/office/powerpoint/2010/main" val="3155570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ChangeArrowheads="1"/>
          </p:cNvSpPr>
          <p:nvPr/>
        </p:nvSpPr>
        <p:spPr bwMode="auto">
          <a:xfrm>
            <a:off x="5465763" y="2643188"/>
            <a:ext cx="3581400" cy="3657600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29698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718175" y="2643188"/>
            <a:ext cx="3059113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29700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5465763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Ajoelhar-se ao lado da vítima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Colocar a base de uma das mãos no centro do tórax da vítima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Colocar a base da outra mão sobre a primeira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Entrelaçar os dedos das mãos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Manter os braços esticados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Colocar-se na vertical em relação ao tórax da vítima e pressionar o esterno para deprimir pelo menos 5cm, sem exceder os 6cm</a:t>
            </a:r>
          </a:p>
        </p:txBody>
      </p:sp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/>
          <p:cNvSpPr>
            <a:spLocks noChangeArrowheads="1"/>
          </p:cNvSpPr>
          <p:nvPr/>
        </p:nvSpPr>
        <p:spPr bwMode="auto">
          <a:xfrm>
            <a:off x="5465763" y="2643188"/>
            <a:ext cx="3581400" cy="3657600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31746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718175" y="2643188"/>
            <a:ext cx="3059113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31748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518636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Depois de cada compressão aliviar a pressão sobre o tórax, sem perder o contacto da mão com o esterno da vítima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Repetir com uma frequência de 100/min (sem exceder 120min)</a:t>
            </a:r>
          </a:p>
          <a:p>
            <a:pPr>
              <a:lnSpc>
                <a:spcPct val="150000"/>
              </a:lnSpc>
              <a:spcAft>
                <a:spcPct val="50000"/>
              </a:spcAft>
              <a:buFontTx/>
              <a:buBlip>
                <a:blip r:embed="rId5"/>
              </a:buBlip>
            </a:pPr>
            <a:r>
              <a:rPr lang="pt-PT"/>
              <a:t>O tempo de compressão e relaxamento devem ser iguais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f8b15aa8fe02a22b8c04eeb909b6855769d12e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2383</TotalTime>
  <Words>815</Words>
  <Application>Microsoft Office PowerPoint</Application>
  <PresentationFormat>Apresentação na tela (4:3)</PresentationFormat>
  <Paragraphs>134</Paragraphs>
  <Slides>18</Slides>
  <Notes>18</Notes>
  <HiddenSlides>0</HiddenSlides>
  <MMClips>7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71</cp:revision>
  <cp:lastPrinted>2013-09-17T17:04:48Z</cp:lastPrinted>
  <dcterms:created xsi:type="dcterms:W3CDTF">2013-09-17T15:44:19Z</dcterms:created>
  <dcterms:modified xsi:type="dcterms:W3CDTF">2013-10-07T22:49:00Z</dcterms:modified>
</cp:coreProperties>
</file>